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  <p:sldId id="268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30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4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41" d="100"/>
          <a:sy n="41" d="100"/>
        </p:scale>
        <p:origin x="776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5B834-5F15-BC8A-B1A8-75384EB278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9493B3-B76D-C055-2C93-D2B0EC68C9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F876F-96DF-2920-A1D0-4604FDB76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F884-CB50-41D3-B672-F037E462FA1D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2B110-ADB9-C575-2501-39D105E0C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36CCE0-E1B6-5817-78F6-07712F7E2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A67CA-E331-4339-9264-D999460C4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819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E1570-0DB5-BB84-7C9A-56086FFA6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8F95B-C555-7BED-90FC-DFBE905654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26E9BA-5F22-C130-72CA-13A5AD8AA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F884-CB50-41D3-B672-F037E462FA1D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93C71-415F-46BA-E43A-163C42DDC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EE5F6-E070-683B-2B65-07C00D2FB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A67CA-E331-4339-9264-D999460C4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112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A1D09-BBB6-1F22-7540-DE9EE717F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32ED31-F155-B555-708B-DC8CF0EC8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53714-B6B6-4EBF-AD00-A8B0C606E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F884-CB50-41D3-B672-F037E462FA1D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E624F-69B8-1B64-40CC-B17EF2DB8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BF3FD6-0A67-074A-3A69-B498CC5C2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A67CA-E331-4339-9264-D999460C4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766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53E0E-34A5-D31B-CC58-E014274E9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2500E-C4F1-BCB9-90E6-77233CEA66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B83E68-1AE6-A9B2-5D99-D1A29835FE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CF2DE7-A081-D638-FBD5-2850CA5F8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F884-CB50-41D3-B672-F037E462FA1D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5CC28E-5E6D-F8CE-472A-A7C2A8E4A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54E826-48EC-2A78-3A0D-3404B9F43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A67CA-E331-4339-9264-D999460C4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273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B2753-4C2C-9CDF-385E-04F88FA2E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733660-5807-B73E-0538-9832BBD466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11CF91-65EB-C8C2-4B11-BD798545D1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BD2460-1A35-0C17-524F-BAF4612B06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2AA0EE-962C-7151-B39D-84661359B2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19B92-0594-EE8E-5295-B0D0D83BA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F884-CB50-41D3-B672-F037E462FA1D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4D8A1C-D3CC-9110-1792-87AAA9378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4AD4F5-F0AC-1F30-17B1-3DE06A1B3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A67CA-E331-4339-9264-D999460C4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76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58D75-4D08-DB8F-63BD-5BCF18F11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53CD64-A6E5-9E71-3E16-D4C555FA5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F884-CB50-41D3-B672-F037E462FA1D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C46433-8622-6014-DA80-09E449417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884243-7067-BE9D-E691-38C37A284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A67CA-E331-4339-9264-D999460C4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233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25CEB1-F673-213E-B6ED-90CABD480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F884-CB50-41D3-B672-F037E462FA1D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BBDE2E-333F-E203-D580-9D57C7D36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500EEB-142E-ADD1-D6FC-AA96AC1C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A67CA-E331-4339-9264-D999460C4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531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0421F-5D50-2E51-A132-372924F24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254EF-6692-858B-7647-CA9624A2B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EC9DCB-329B-28D0-D43C-C8E66D17FC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816C0E-B22A-087F-274A-039E84EF7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F884-CB50-41D3-B672-F037E462FA1D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F6269F-A1B2-B4CD-5338-C98B81A83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9CA24B-9B96-9BFC-D8A0-F0C22967B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A67CA-E331-4339-9264-D999460C4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470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AB449-503F-A0EB-BFC4-AA386D8D1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0B8038-0C5F-F507-A689-E5B4E35336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E4F7EC-6619-0466-65EE-97D04CD14D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441850-D66F-ABF7-EC68-42F7DFD61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F884-CB50-41D3-B672-F037E462FA1D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E53F49-3429-DC5B-FE75-2D317795E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49999D-4FED-1EAC-FA88-69B870ACF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A67CA-E331-4339-9264-D999460C4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14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784B5-A516-559C-8E1A-BEAB56533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3E9065-5FCA-AC71-1A17-749EC37AED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D8E2A2-B928-748C-5930-B9D6BEB00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F884-CB50-41D3-B672-F037E462FA1D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2901E8-CC10-23DE-1F18-E933D439D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5B82E5-3EDF-0A5C-8003-973AFBAC6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A67CA-E331-4339-9264-D999460C4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52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5B16E2-E786-75D3-4EEE-F861759B5A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EE3BBF-B8ED-98C1-3989-F74BFD84B4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D8D45E-1B35-822C-2B97-9DA937D5B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F884-CB50-41D3-B672-F037E462FA1D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22153-232E-8537-36B3-21063D442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C1FDA-0983-4197-A07C-73598E213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A67CA-E331-4339-9264-D999460C4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422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770A88-502F-147C-DBCE-C2EA04B79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A47E1B-EA45-279E-DCBC-3DF6C9E302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DE9B3-6874-8A1C-369E-C1D39F0AC7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3F884-CB50-41D3-B672-F037E462FA1D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977C5D-2F0A-0636-2D2B-EFBCD78383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C6051-6C5D-492E-82DF-EB6D4F69ED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A67CA-E331-4339-9264-D999460C4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327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187" name="Rectangle 50182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178" name="Picture 2" descr="Le monde sera-t-il musulman? | Slate.fr">
            <a:extLst>
              <a:ext uri="{FF2B5EF4-FFF2-40B4-BE49-F238E27FC236}">
                <a16:creationId xmlns:a16="http://schemas.microsoft.com/office/drawing/2014/main" id="{83920DB2-5DF2-AC75-7580-B1A23E8A97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1"/>
          <a:stretch/>
        </p:blipFill>
        <p:spPr bwMode="auto">
          <a:xfrm>
            <a:off x="-3047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88" name="Rectangle 50184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09EC89-891F-E45C-C9DB-A0C14B7414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5200">
                <a:solidFill>
                  <a:srgbClr val="FFFFFF"/>
                </a:solidFill>
              </a:rPr>
              <a:t>Chapter 5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1F35CF-D15D-1D42-2FAE-20267332D9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Vocabulary </a:t>
            </a:r>
          </a:p>
        </p:txBody>
      </p:sp>
    </p:spTree>
    <p:extLst>
      <p:ext uri="{BB962C8B-B14F-4D97-AF65-F5344CB8AC3E}">
        <p14:creationId xmlns:p14="http://schemas.microsoft.com/office/powerpoint/2010/main" val="868851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99 Interesting Islam Facts and History | Fact Retriever">
            <a:extLst>
              <a:ext uri="{FF2B5EF4-FFF2-40B4-BE49-F238E27FC236}">
                <a16:creationId xmlns:a16="http://schemas.microsoft.com/office/drawing/2014/main" id="{8CFFF88C-9242-327A-60AA-03EF4C4246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77" r="5220" b="-1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F259F9-E0AE-6E8C-0109-E0A15F169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Islam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0A5F0-5558-F289-369D-05357FF3F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The religion of Muslims </a:t>
            </a:r>
          </a:p>
          <a:p>
            <a:r>
              <a:rPr lang="en-US" sz="2000"/>
              <a:t>One God</a:t>
            </a:r>
          </a:p>
          <a:p>
            <a:r>
              <a:rPr lang="en-US" sz="2000"/>
              <a:t>Allah </a:t>
            </a:r>
          </a:p>
          <a:p>
            <a:r>
              <a:rPr lang="en-US" sz="2000"/>
              <a:t>Muhammad was the prophet </a:t>
            </a:r>
          </a:p>
        </p:txBody>
      </p:sp>
    </p:spTree>
    <p:extLst>
      <p:ext uri="{BB962C8B-B14F-4D97-AF65-F5344CB8AC3E}">
        <p14:creationId xmlns:p14="http://schemas.microsoft.com/office/powerpoint/2010/main" val="4050970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Middle East - Wikipedia">
            <a:extLst>
              <a:ext uri="{FF2B5EF4-FFF2-40B4-BE49-F238E27FC236}">
                <a16:creationId xmlns:a16="http://schemas.microsoft.com/office/drawing/2014/main" id="{71548262-0623-586E-B623-56BC03B0EE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68" b="10909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Rectangle 205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8B2275-0CFB-89FF-49DD-BF47BDA44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Middle East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BD1CB-DA71-A6B9-3643-7EB53C9FA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Region of the world between Europe and central Asia</a:t>
            </a:r>
          </a:p>
          <a:p>
            <a:r>
              <a:rPr lang="en-US" sz="2000"/>
              <a:t>Southwest Asia  </a:t>
            </a:r>
          </a:p>
        </p:txBody>
      </p:sp>
    </p:spTree>
    <p:extLst>
      <p:ext uri="{BB962C8B-B14F-4D97-AF65-F5344CB8AC3E}">
        <p14:creationId xmlns:p14="http://schemas.microsoft.com/office/powerpoint/2010/main" val="1618641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Arabian Peninsula - Wikipedia">
            <a:extLst>
              <a:ext uri="{FF2B5EF4-FFF2-40B4-BE49-F238E27FC236}">
                <a16:creationId xmlns:a16="http://schemas.microsoft.com/office/drawing/2014/main" id="{B1A0BC5F-6DE3-CDF4-29B8-DF4EC9A112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6" r="4" b="21644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1" name="Rectangle 308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465B52-9386-3488-F09B-74E74F264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Arabia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DEA54-A0E5-E1DA-B03A-98A2E1F56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The peninsula between the Red Sea and the Persian Gulf</a:t>
            </a:r>
          </a:p>
          <a:p>
            <a:r>
              <a:rPr lang="en-US" sz="2000"/>
              <a:t>Mostly desert </a:t>
            </a:r>
          </a:p>
        </p:txBody>
      </p:sp>
    </p:spTree>
    <p:extLst>
      <p:ext uri="{BB962C8B-B14F-4D97-AF65-F5344CB8AC3E}">
        <p14:creationId xmlns:p14="http://schemas.microsoft.com/office/powerpoint/2010/main" val="225774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The Sahara: Earth's largest hot desert | Live Science">
            <a:extLst>
              <a:ext uri="{FF2B5EF4-FFF2-40B4-BE49-F238E27FC236}">
                <a16:creationId xmlns:a16="http://schemas.microsoft.com/office/drawing/2014/main" id="{93CA905E-C76F-0718-35FD-5C5ACA96AF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5" r="10104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5" name="Rectangle 410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7DAABD-4285-180E-8E92-791BACD3E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Desert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00197-8F4B-4490-9F51-E000AF21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Very dry regions</a:t>
            </a:r>
          </a:p>
          <a:p>
            <a:r>
              <a:rPr lang="en-US" sz="2000"/>
              <a:t>Little water</a:t>
            </a:r>
          </a:p>
          <a:p>
            <a:r>
              <a:rPr lang="en-US" sz="2000"/>
              <a:t>Extremely hot or cold </a:t>
            </a:r>
          </a:p>
        </p:txBody>
      </p:sp>
    </p:spTree>
    <p:extLst>
      <p:ext uri="{BB962C8B-B14F-4D97-AF65-F5344CB8AC3E}">
        <p14:creationId xmlns:p14="http://schemas.microsoft.com/office/powerpoint/2010/main" val="700042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13E4D-FAD6-9E66-6B48-FFB88C67D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Peninsula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7F6F7-315B-D672-66C6-1FDF4D4BC6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Water on most of its borders </a:t>
            </a:r>
          </a:p>
        </p:txBody>
      </p:sp>
      <p:pic>
        <p:nvPicPr>
          <p:cNvPr id="5122" name="Picture 2" descr="What Is A Peninsula? - WorldAtlas">
            <a:extLst>
              <a:ext uri="{FF2B5EF4-FFF2-40B4-BE49-F238E27FC236}">
                <a16:creationId xmlns:a16="http://schemas.microsoft.com/office/drawing/2014/main" id="{DA3B879C-A84A-9E2D-F969-0F2522E13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747713"/>
            <a:ext cx="8048625" cy="536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0932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Your House Could Be the Oasis in an Inventory Desert – Keeping Current  Matters">
            <a:extLst>
              <a:ext uri="{FF2B5EF4-FFF2-40B4-BE49-F238E27FC236}">
                <a16:creationId xmlns:a16="http://schemas.microsoft.com/office/drawing/2014/main" id="{FC8AF811-0C8D-DCA5-E88D-4DAB4F9C41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8" r="10426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Rectangle 615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64D12-D36F-42C4-D196-2546C320E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Oasis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F8FF04-AF5A-A577-4981-52CF61361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Fertile areas of land in the desert </a:t>
            </a:r>
          </a:p>
        </p:txBody>
      </p:sp>
    </p:spTree>
    <p:extLst>
      <p:ext uri="{BB962C8B-B14F-4D97-AF65-F5344CB8AC3E}">
        <p14:creationId xmlns:p14="http://schemas.microsoft.com/office/powerpoint/2010/main" val="185958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How to Survive on a Deserted Island">
            <a:extLst>
              <a:ext uri="{FF2B5EF4-FFF2-40B4-BE49-F238E27FC236}">
                <a16:creationId xmlns:a16="http://schemas.microsoft.com/office/drawing/2014/main" id="{0B4207DC-A869-08B7-0177-5838A7A0AE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" r="740" b="1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7" name="Rectangle 717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035010-C8C5-CCE4-BD9F-0FD1BDE01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isolation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90768-3E41-C7A5-9A86-B8A27A0222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To be away from others </a:t>
            </a:r>
          </a:p>
        </p:txBody>
      </p:sp>
    </p:spTree>
    <p:extLst>
      <p:ext uri="{BB962C8B-B14F-4D97-AF65-F5344CB8AC3E}">
        <p14:creationId xmlns:p14="http://schemas.microsoft.com/office/powerpoint/2010/main" val="3403840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Bedouin Tribe. The Bedouin tribe are nomads of Arabic… | by Daily Afrika |  Medium">
            <a:extLst>
              <a:ext uri="{FF2B5EF4-FFF2-40B4-BE49-F238E27FC236}">
                <a16:creationId xmlns:a16="http://schemas.microsoft.com/office/drawing/2014/main" id="{65C7D30C-B115-C713-AED2-459C0263EB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37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1" name="Rectangle 820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FB4694-0780-AFC0-C899-78015D285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Nomads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AD805-F4A4-C398-5CF8-408BD31A1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People who move from place to place</a:t>
            </a:r>
          </a:p>
        </p:txBody>
      </p:sp>
    </p:spTree>
    <p:extLst>
      <p:ext uri="{BB962C8B-B14F-4D97-AF65-F5344CB8AC3E}">
        <p14:creationId xmlns:p14="http://schemas.microsoft.com/office/powerpoint/2010/main" val="366206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9222">
            <a:extLst>
              <a:ext uri="{FF2B5EF4-FFF2-40B4-BE49-F238E27FC236}">
                <a16:creationId xmlns:a16="http://schemas.microsoft.com/office/drawing/2014/main" id="{74426AB7-D619-4515-962A-BC83909EC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B66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5" name="Rectangle 9224">
            <a:extLst>
              <a:ext uri="{FF2B5EF4-FFF2-40B4-BE49-F238E27FC236}">
                <a16:creationId xmlns:a16="http://schemas.microsoft.com/office/drawing/2014/main" id="{DE47DF98-723F-4AAC-ABCF-CACBC438F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840" y="256540"/>
            <a:ext cx="11704320" cy="6365239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9230" name="Straight Connector 9226">
            <a:extLst>
              <a:ext uri="{FF2B5EF4-FFF2-40B4-BE49-F238E27FC236}">
                <a16:creationId xmlns:a16="http://schemas.microsoft.com/office/drawing/2014/main" id="{EA29FC7C-9308-4FDE-8DCA-405668055B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895600" y="5768204"/>
            <a:ext cx="6400800" cy="0"/>
          </a:xfrm>
          <a:prstGeom prst="line">
            <a:avLst/>
          </a:prstGeom>
          <a:ln>
            <a:solidFill>
              <a:srgbClr val="7B66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9DC7057-E6C2-1929-01BC-74F7A3C9B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980" y="4277356"/>
            <a:ext cx="9966960" cy="15603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800">
                <a:solidFill>
                  <a:srgbClr val="7B6645"/>
                </a:solidFill>
              </a:rPr>
              <a:t>Herders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172462-289F-8CCA-4435-0CC7BFAEE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9530" y="5799489"/>
            <a:ext cx="8767860" cy="44082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000">
                <a:solidFill>
                  <a:srgbClr val="7B6645"/>
                </a:solidFill>
              </a:rPr>
              <a:t>People who follower and raise herds of animals </a:t>
            </a:r>
          </a:p>
        </p:txBody>
      </p:sp>
      <p:pic>
        <p:nvPicPr>
          <p:cNvPr id="9218" name="Picture 2" descr="William Dommersen | An Arab herding goats and sheep before a mosque; and  Arabs on horseback moving the herd | MutualArt">
            <a:extLst>
              <a:ext uri="{FF2B5EF4-FFF2-40B4-BE49-F238E27FC236}">
                <a16:creationId xmlns:a16="http://schemas.microsoft.com/office/drawing/2014/main" id="{C2B831E6-D6AB-70FD-A102-CFCBBD2DE4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77" r="1" b="1"/>
          <a:stretch/>
        </p:blipFill>
        <p:spPr bwMode="auto">
          <a:xfrm>
            <a:off x="243840" y="256540"/>
            <a:ext cx="11704320" cy="376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523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The Sheikh Drawing by English School | Pixels">
            <a:extLst>
              <a:ext uri="{FF2B5EF4-FFF2-40B4-BE49-F238E27FC236}">
                <a16:creationId xmlns:a16="http://schemas.microsoft.com/office/drawing/2014/main" id="{64BF0B79-C03A-12C7-F5FF-9F5C18C734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77" r="-1" b="20149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9" name="Rectangle 1024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AA5F35-E9CB-4300-43DF-45DB1AA70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Sheikh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71BE0-E982-2252-D184-E92E1237F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Leaders of early Arabs tribes </a:t>
            </a:r>
          </a:p>
        </p:txBody>
      </p:sp>
    </p:spTree>
    <p:extLst>
      <p:ext uri="{BB962C8B-B14F-4D97-AF65-F5344CB8AC3E}">
        <p14:creationId xmlns:p14="http://schemas.microsoft.com/office/powerpoint/2010/main" val="219873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71" name="Rectangle 1127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 descr="This Period in Islamic History was Very Important But is Hardly Known: The  Arab Renaissance - MVSLIM">
            <a:extLst>
              <a:ext uri="{FF2B5EF4-FFF2-40B4-BE49-F238E27FC236}">
                <a16:creationId xmlns:a16="http://schemas.microsoft.com/office/drawing/2014/main" id="{428FE40E-C18E-747E-92FE-5A0A5BAC8F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" r="8981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3" name="Rectangle 1127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4DFCCA-5010-99F7-1D4C-4FA0C3430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Arab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F040E-B9B7-26B3-DA76-81922F3A74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Originally a person from Arabia </a:t>
            </a:r>
          </a:p>
          <a:p>
            <a:r>
              <a:rPr lang="en-US" sz="2000"/>
              <a:t>Eventually refereed to anybody who spoke the Arabic language or living in Arab lands </a:t>
            </a:r>
          </a:p>
        </p:txBody>
      </p:sp>
    </p:spTree>
    <p:extLst>
      <p:ext uri="{BB962C8B-B14F-4D97-AF65-F5344CB8AC3E}">
        <p14:creationId xmlns:p14="http://schemas.microsoft.com/office/powerpoint/2010/main" val="3180458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5" name="Rectangle 1229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 descr="Spread of Islam in West Africa Timeline | Timetoast timelines">
            <a:extLst>
              <a:ext uri="{FF2B5EF4-FFF2-40B4-BE49-F238E27FC236}">
                <a16:creationId xmlns:a16="http://schemas.microsoft.com/office/drawing/2014/main" id="{26A9AD9D-F97F-3E7A-020C-F75403AC20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52" r="2" b="6181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7" name="Rectangle 1229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351C22-CDA3-13D7-B9F1-555B48805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Merchants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1A6EE-186E-860E-4723-F94A24D64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People who buy and sell items </a:t>
            </a:r>
          </a:p>
        </p:txBody>
      </p:sp>
    </p:spTree>
    <p:extLst>
      <p:ext uri="{BB962C8B-B14F-4D97-AF65-F5344CB8AC3E}">
        <p14:creationId xmlns:p14="http://schemas.microsoft.com/office/powerpoint/2010/main" val="2206408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An Arab Caravan | Watercolour World">
            <a:extLst>
              <a:ext uri="{FF2B5EF4-FFF2-40B4-BE49-F238E27FC236}">
                <a16:creationId xmlns:a16="http://schemas.microsoft.com/office/drawing/2014/main" id="{52B0DA49-BD1A-92D0-81D1-7CE0B7BC02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6" t="9091" r="2620" b="-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23" name="Rectangle 13318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49206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46B243-455C-5804-F183-D2E186024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9985" y="640263"/>
            <a:ext cx="3759240" cy="1344975"/>
          </a:xfrm>
        </p:spPr>
        <p:txBody>
          <a:bodyPr>
            <a:normAutofit/>
          </a:bodyPr>
          <a:lstStyle/>
          <a:p>
            <a:r>
              <a:rPr lang="en-US" sz="4000"/>
              <a:t>Caravans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343BA-49B4-AAB0-58D1-CF71961EF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9290" y="2121763"/>
            <a:ext cx="3764826" cy="3773010"/>
          </a:xfrm>
        </p:spPr>
        <p:txBody>
          <a:bodyPr>
            <a:normAutofit/>
          </a:bodyPr>
          <a:lstStyle/>
          <a:p>
            <a:r>
              <a:rPr lang="en-US" sz="1800"/>
              <a:t>Travelling merchants</a:t>
            </a:r>
          </a:p>
          <a:p>
            <a:r>
              <a:rPr lang="en-US" sz="1800"/>
              <a:t>Travelled together for protection</a:t>
            </a:r>
          </a:p>
          <a:p>
            <a:r>
              <a:rPr lang="en-US" sz="1800"/>
              <a:t>Travelled along trade routes </a:t>
            </a:r>
          </a:p>
          <a:p>
            <a:r>
              <a:rPr lang="en-US" sz="1800"/>
              <a:t>Silk Road and Trans-Sahara trade route </a:t>
            </a:r>
          </a:p>
        </p:txBody>
      </p:sp>
    </p:spTree>
    <p:extLst>
      <p:ext uri="{BB962C8B-B14F-4D97-AF65-F5344CB8AC3E}">
        <p14:creationId xmlns:p14="http://schemas.microsoft.com/office/powerpoint/2010/main" val="2166972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Mecca">
            <a:extLst>
              <a:ext uri="{FF2B5EF4-FFF2-40B4-BE49-F238E27FC236}">
                <a16:creationId xmlns:a16="http://schemas.microsoft.com/office/drawing/2014/main" id="{14802EEC-05A4-497E-F5C5-0CB1F1436B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71" b="1502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3" name="Rectangle 14342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49206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7F219E-84D1-CE2D-9838-83CFA4ADC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9985" y="640263"/>
            <a:ext cx="3759240" cy="1344975"/>
          </a:xfrm>
        </p:spPr>
        <p:txBody>
          <a:bodyPr>
            <a:normAutofit/>
          </a:bodyPr>
          <a:lstStyle/>
          <a:p>
            <a:r>
              <a:rPr lang="en-US" sz="4000"/>
              <a:t>Mecca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1BF7A-A5AD-67BC-4089-C9FE4A7D3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9290" y="2121763"/>
            <a:ext cx="3764826" cy="3773010"/>
          </a:xfrm>
        </p:spPr>
        <p:txBody>
          <a:bodyPr>
            <a:normAutofit/>
          </a:bodyPr>
          <a:lstStyle/>
          <a:p>
            <a:r>
              <a:rPr lang="en-US" sz="1800"/>
              <a:t>City in Arabia</a:t>
            </a:r>
          </a:p>
          <a:p>
            <a:r>
              <a:rPr lang="en-US" sz="1800"/>
              <a:t>Home of Muhammad</a:t>
            </a:r>
          </a:p>
          <a:p>
            <a:r>
              <a:rPr lang="en-US" sz="1800"/>
              <a:t>Holy city of Islam</a:t>
            </a:r>
          </a:p>
          <a:p>
            <a:r>
              <a:rPr lang="en-US" sz="1800"/>
              <a:t>Kaaba located there </a:t>
            </a:r>
          </a:p>
        </p:txBody>
      </p:sp>
    </p:spTree>
    <p:extLst>
      <p:ext uri="{BB962C8B-B14F-4D97-AF65-F5344CB8AC3E}">
        <p14:creationId xmlns:p14="http://schemas.microsoft.com/office/powerpoint/2010/main" val="6271624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67" name="Rectangle 1536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 descr="What Is the Kaaba? A Brief History of the Holiest Muslim Site Ahead of Hajj  2017">
            <a:extLst>
              <a:ext uri="{FF2B5EF4-FFF2-40B4-BE49-F238E27FC236}">
                <a16:creationId xmlns:a16="http://schemas.microsoft.com/office/drawing/2014/main" id="{A9D4074D-5401-4C2C-0517-239FCEBE6A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4" r="-1" b="-1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9" name="Rectangle 1536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66A1E2-F0DC-755B-3244-2C2FA15AB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Kaaba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D21E4-55C7-2366-EDD9-C38E4CB69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Religious relic </a:t>
            </a:r>
          </a:p>
          <a:p>
            <a:r>
              <a:rPr lang="en-US" sz="2000"/>
              <a:t>Located in mecca</a:t>
            </a:r>
          </a:p>
          <a:p>
            <a:r>
              <a:rPr lang="en-US" sz="2000"/>
              <a:t>Muslim worship there </a:t>
            </a:r>
          </a:p>
        </p:txBody>
      </p:sp>
    </p:spTree>
    <p:extLst>
      <p:ext uri="{BB962C8B-B14F-4D97-AF65-F5344CB8AC3E}">
        <p14:creationId xmlns:p14="http://schemas.microsoft.com/office/powerpoint/2010/main" val="33368021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3" name="Rectangle 16390">
            <a:extLst>
              <a:ext uri="{FF2B5EF4-FFF2-40B4-BE49-F238E27FC236}">
                <a16:creationId xmlns:a16="http://schemas.microsoft.com/office/drawing/2014/main" id="{22587ECF-85E9-4393-9D87-8EB6F3F6C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178A07-40CB-C5DA-CAA1-84B48D4EC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37883"/>
            <a:ext cx="4783697" cy="1942810"/>
          </a:xfrm>
        </p:spPr>
        <p:txBody>
          <a:bodyPr anchor="b">
            <a:normAutofit/>
          </a:bodyPr>
          <a:lstStyle/>
          <a:p>
            <a:r>
              <a:rPr lang="en-US" sz="4000"/>
              <a:t>Allah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2197C-7A05-F247-114A-44A11E85F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686323"/>
            <a:ext cx="4783697" cy="3433583"/>
          </a:xfrm>
        </p:spPr>
        <p:txBody>
          <a:bodyPr>
            <a:normAutofit/>
          </a:bodyPr>
          <a:lstStyle/>
          <a:p>
            <a:r>
              <a:rPr lang="en-US" sz="2000"/>
              <a:t>God in the Arabic language </a:t>
            </a:r>
          </a:p>
        </p:txBody>
      </p:sp>
      <p:pic>
        <p:nvPicPr>
          <p:cNvPr id="16386" name="Picture 2" descr="Allah - Wikipedia">
            <a:extLst>
              <a:ext uri="{FF2B5EF4-FFF2-40B4-BE49-F238E27FC236}">
                <a16:creationId xmlns:a16="http://schemas.microsoft.com/office/drawing/2014/main" id="{90C30866-4500-8594-C410-676EED742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88424" y="646206"/>
            <a:ext cx="5365375" cy="536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881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15" name="Rectangle 1741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BC0FA7-36F5-56F4-6BA0-E9342F8B1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Muhammad </a:t>
            </a:r>
          </a:p>
        </p:txBody>
      </p:sp>
      <p:pic>
        <p:nvPicPr>
          <p:cNvPr id="17410" name="Picture 2" descr="Muhammad in Islam - Wikipedia">
            <a:extLst>
              <a:ext uri="{FF2B5EF4-FFF2-40B4-BE49-F238E27FC236}">
                <a16:creationId xmlns:a16="http://schemas.microsoft.com/office/drawing/2014/main" id="{B4D0CB95-6E11-A2B8-A81B-4F1BBDC4BE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3" b="608"/>
          <a:stretch/>
        </p:blipFill>
        <p:spPr bwMode="auto">
          <a:xfrm>
            <a:off x="1" y="10"/>
            <a:ext cx="693639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3FA82-419D-9FF5-9F1D-31EBDA619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The prophet of Islam</a:t>
            </a:r>
          </a:p>
          <a:p>
            <a:r>
              <a:rPr lang="en-US" sz="2000"/>
              <a:t>Lived in Arabia 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166404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439" name="Rectangle 1843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4" name="Picture 2" descr="What is Islam? | Ibnulyemen Arabic">
            <a:extLst>
              <a:ext uri="{FF2B5EF4-FFF2-40B4-BE49-F238E27FC236}">
                <a16:creationId xmlns:a16="http://schemas.microsoft.com/office/drawing/2014/main" id="{23E4644A-2300-23F9-EBA7-774D8F1787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20" b="-1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41" name="Rectangle 18440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39E9E5-0FCA-5F3D-8D41-59E8B4DFD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402" y="743447"/>
            <a:ext cx="344576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Muslims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283F3-2EE9-04B8-B977-697912BB22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5403" y="4629234"/>
            <a:ext cx="3445766" cy="148531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/>
              <a:t>Followers of Islam </a:t>
            </a:r>
          </a:p>
        </p:txBody>
      </p:sp>
    </p:spTree>
    <p:extLst>
      <p:ext uri="{BB962C8B-B14F-4D97-AF65-F5344CB8AC3E}">
        <p14:creationId xmlns:p14="http://schemas.microsoft.com/office/powerpoint/2010/main" val="105113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463" name="Rectangle 19462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458" name="Picture 2" descr="Medina and Athena: Restoring a Lost Legacy - Article - Renovatio">
            <a:extLst>
              <a:ext uri="{FF2B5EF4-FFF2-40B4-BE49-F238E27FC236}">
                <a16:creationId xmlns:a16="http://schemas.microsoft.com/office/drawing/2014/main" id="{772EFEC1-8D52-EDEB-414F-F8ACAC7C79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" r="10185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5" name="Rectangle 19464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77408F-10EB-B271-1AF4-9CF577C5D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402" y="743447"/>
            <a:ext cx="344576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Madinah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8FBA5-3EEE-7D51-981F-CCC60E358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5403" y="4629234"/>
            <a:ext cx="3445766" cy="148531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/>
              <a:t>The city Muhammad fled to when he was forced out of Mecca </a:t>
            </a:r>
          </a:p>
        </p:txBody>
      </p:sp>
    </p:spTree>
    <p:extLst>
      <p:ext uri="{BB962C8B-B14F-4D97-AF65-F5344CB8AC3E}">
        <p14:creationId xmlns:p14="http://schemas.microsoft.com/office/powerpoint/2010/main" val="2011887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489" name="Rectangle 2048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D6A512-78FE-77A6-0084-BCC24116C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Islamic state </a:t>
            </a:r>
          </a:p>
        </p:txBody>
      </p:sp>
      <p:pic>
        <p:nvPicPr>
          <p:cNvPr id="20484" name="Picture 4" descr="The Myth of the Andalusian Paradise: Muslims, Christians, and Jews Under  Islamic Rule in Medieval Spain | Poskok.info">
            <a:extLst>
              <a:ext uri="{FF2B5EF4-FFF2-40B4-BE49-F238E27FC236}">
                <a16:creationId xmlns:a16="http://schemas.microsoft.com/office/drawing/2014/main" id="{D3BA48BF-4928-88C6-754B-46220AA05D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94" r="2" b="2"/>
          <a:stretch/>
        </p:blipFill>
        <p:spPr bwMode="auto">
          <a:xfrm>
            <a:off x="1" y="10"/>
            <a:ext cx="693639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7396B-1FA2-8301-1216-E090663281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A territory where the government is based on Islamic law</a:t>
            </a:r>
          </a:p>
          <a:p>
            <a:r>
              <a:rPr lang="en-US" sz="2000"/>
              <a:t>Theocracy – government and religion are the same</a:t>
            </a:r>
          </a:p>
        </p:txBody>
      </p:sp>
    </p:spTree>
    <p:extLst>
      <p:ext uri="{BB962C8B-B14F-4D97-AF65-F5344CB8AC3E}">
        <p14:creationId xmlns:p14="http://schemas.microsoft.com/office/powerpoint/2010/main" val="19014669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11" name="Rectangle 2151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506" name="Picture 2" descr="The purpose of fasting in all three monotheistic religions | Atalayar - Las  claves del mundo en tus manos">
            <a:extLst>
              <a:ext uri="{FF2B5EF4-FFF2-40B4-BE49-F238E27FC236}">
                <a16:creationId xmlns:a16="http://schemas.microsoft.com/office/drawing/2014/main" id="{0E510FED-F0D3-4FAB-4973-E1CABF8025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" r="1697" b="-1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3" name="Rectangle 21512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5008A4-7FFF-D110-3F83-146E379A1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402" y="743447"/>
            <a:ext cx="344576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Monotheism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E2732-7577-74EB-37CC-9B7A11103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5403" y="4629234"/>
            <a:ext cx="3445766" cy="148531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/>
              <a:t>The belief in one god</a:t>
            </a:r>
          </a:p>
        </p:txBody>
      </p:sp>
    </p:spTree>
    <p:extLst>
      <p:ext uri="{BB962C8B-B14F-4D97-AF65-F5344CB8AC3E}">
        <p14:creationId xmlns:p14="http://schemas.microsoft.com/office/powerpoint/2010/main" val="59646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535" name="Rectangle 22534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530" name="Picture 2" descr="Was Abraham Really a Prophet? - Allen Creek Community Church">
            <a:extLst>
              <a:ext uri="{FF2B5EF4-FFF2-40B4-BE49-F238E27FC236}">
                <a16:creationId xmlns:a16="http://schemas.microsoft.com/office/drawing/2014/main" id="{A584809C-2F4E-8263-985B-2726FB6D6E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3" b="2283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7" name="Rectangle 22536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B9C2AC-5666-F452-EAFF-64054BE37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402" y="743447"/>
            <a:ext cx="344576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prophet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2C100-9856-7766-E6BA-617ECE38F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5403" y="4629234"/>
            <a:ext cx="3445766" cy="148531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/>
              <a:t>A messenger from God </a:t>
            </a:r>
          </a:p>
        </p:txBody>
      </p:sp>
    </p:spTree>
    <p:extLst>
      <p:ext uri="{BB962C8B-B14F-4D97-AF65-F5344CB8AC3E}">
        <p14:creationId xmlns:p14="http://schemas.microsoft.com/office/powerpoint/2010/main" val="175706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559" name="Rectangle 2355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F8D183-7C83-E8EC-08ED-EB2C230C1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The Quran</a:t>
            </a:r>
          </a:p>
        </p:txBody>
      </p:sp>
      <p:pic>
        <p:nvPicPr>
          <p:cNvPr id="23554" name="Picture 2" descr="About Holy Quran">
            <a:extLst>
              <a:ext uri="{FF2B5EF4-FFF2-40B4-BE49-F238E27FC236}">
                <a16:creationId xmlns:a16="http://schemas.microsoft.com/office/drawing/2014/main" id="{4B16950C-32D9-B099-9C2C-E4CED156D0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6" r="6236"/>
          <a:stretch/>
        </p:blipFill>
        <p:spPr bwMode="auto">
          <a:xfrm>
            <a:off x="1" y="10"/>
            <a:ext cx="693639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80E26-ED21-3CDB-8229-1ACBDD472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The holy teachings that Muhammad told his follows</a:t>
            </a:r>
          </a:p>
          <a:p>
            <a:r>
              <a:rPr lang="en-US" sz="2000"/>
              <a:t>Islam’s holy book </a:t>
            </a:r>
          </a:p>
        </p:txBody>
      </p:sp>
    </p:spTree>
    <p:extLst>
      <p:ext uri="{BB962C8B-B14F-4D97-AF65-F5344CB8AC3E}">
        <p14:creationId xmlns:p14="http://schemas.microsoft.com/office/powerpoint/2010/main" val="20382002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1F944-5133-B444-1622-94DAE2141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>
            <a:normAutofit/>
          </a:bodyPr>
          <a:lstStyle/>
          <a:p>
            <a:r>
              <a:rPr lang="en-US" dirty="0"/>
              <a:t>The Five Pillars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0753C-2BDA-DC43-1FF6-2F1221D05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505494" cy="3785419"/>
          </a:xfrm>
        </p:spPr>
        <p:txBody>
          <a:bodyPr>
            <a:normAutofit/>
          </a:bodyPr>
          <a:lstStyle/>
          <a:p>
            <a:r>
              <a:rPr lang="en-US" sz="2000"/>
              <a:t>Declaration of one god</a:t>
            </a:r>
          </a:p>
          <a:p>
            <a:r>
              <a:rPr lang="en-US" sz="2000"/>
              <a:t>Fasting</a:t>
            </a:r>
          </a:p>
          <a:p>
            <a:r>
              <a:rPr lang="en-US" sz="2000"/>
              <a:t>Prayer</a:t>
            </a:r>
          </a:p>
          <a:p>
            <a:r>
              <a:rPr lang="en-US" sz="2000"/>
              <a:t>Charity</a:t>
            </a:r>
          </a:p>
          <a:p>
            <a:r>
              <a:rPr lang="en-US" sz="2000"/>
              <a:t>Trip to Mecca </a:t>
            </a:r>
          </a:p>
        </p:txBody>
      </p:sp>
      <p:sp>
        <p:nvSpPr>
          <p:cNvPr id="24583" name="Rectangle 24582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85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578" name="Picture 2" descr="The 5 Pillars of Islam">
            <a:extLst>
              <a:ext uri="{FF2B5EF4-FFF2-40B4-BE49-F238E27FC236}">
                <a16:creationId xmlns:a16="http://schemas.microsoft.com/office/drawing/2014/main" id="{F41B062B-EA8D-A191-6219-1842AEBBB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05862" y="1583957"/>
            <a:ext cx="6019331" cy="368684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60550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607" name="Rectangle 2560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B29CC4-0BDC-2C30-D3FC-E8DC1B438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Shariah law </a:t>
            </a:r>
          </a:p>
        </p:txBody>
      </p:sp>
      <p:pic>
        <p:nvPicPr>
          <p:cNvPr id="25602" name="Picture 2" descr="Sharia law: What it is, what it isn't, and why you should know - Theos  Think Tank - Understanding faith. Enriching society.">
            <a:extLst>
              <a:ext uri="{FF2B5EF4-FFF2-40B4-BE49-F238E27FC236}">
                <a16:creationId xmlns:a16="http://schemas.microsoft.com/office/drawing/2014/main" id="{969C580B-558D-2219-928E-F8AED80F03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3" r="12979" b="-1"/>
          <a:stretch/>
        </p:blipFill>
        <p:spPr bwMode="auto">
          <a:xfrm>
            <a:off x="1" y="10"/>
            <a:ext cx="693639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91644-CB30-3623-3CEC-6E024F090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Laws based on Islamic teachings</a:t>
            </a:r>
          </a:p>
          <a:p>
            <a:r>
              <a:rPr lang="en-US" sz="2000"/>
              <a:t>Foundation for Islamic states </a:t>
            </a:r>
          </a:p>
        </p:txBody>
      </p:sp>
    </p:spTree>
    <p:extLst>
      <p:ext uri="{BB962C8B-B14F-4D97-AF65-F5344CB8AC3E}">
        <p14:creationId xmlns:p14="http://schemas.microsoft.com/office/powerpoint/2010/main" val="11383339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631" name="Rectangle 2663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58B5B8-829B-8FFF-0E5C-F80905E82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Caliph </a:t>
            </a:r>
          </a:p>
        </p:txBody>
      </p:sp>
      <p:pic>
        <p:nvPicPr>
          <p:cNvPr id="26626" name="Picture 2" descr="The Abbasid Caliphate">
            <a:extLst>
              <a:ext uri="{FF2B5EF4-FFF2-40B4-BE49-F238E27FC236}">
                <a16:creationId xmlns:a16="http://schemas.microsoft.com/office/drawing/2014/main" id="{55F429FD-F4B2-29B0-7E6A-037025B758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3" r="25524"/>
          <a:stretch/>
        </p:blipFill>
        <p:spPr bwMode="auto">
          <a:xfrm>
            <a:off x="1" y="10"/>
            <a:ext cx="693639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BF5220-32BD-A43A-1837-0C7D3492D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The leader of Islam </a:t>
            </a:r>
          </a:p>
        </p:txBody>
      </p:sp>
    </p:spTree>
    <p:extLst>
      <p:ext uri="{BB962C8B-B14F-4D97-AF65-F5344CB8AC3E}">
        <p14:creationId xmlns:p14="http://schemas.microsoft.com/office/powerpoint/2010/main" val="1191930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64" name="Rectangle 27663">
            <a:extLst>
              <a:ext uri="{FF2B5EF4-FFF2-40B4-BE49-F238E27FC236}">
                <a16:creationId xmlns:a16="http://schemas.microsoft.com/office/drawing/2014/main" id="{B4D3D850-2041-4B7C-AED9-54DA385B1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7652" name="Picture 4" descr="This Day in Alternate History: June 9, 721 – Umayyads take Toulouse">
            <a:extLst>
              <a:ext uri="{FF2B5EF4-FFF2-40B4-BE49-F238E27FC236}">
                <a16:creationId xmlns:a16="http://schemas.microsoft.com/office/drawing/2014/main" id="{E6F7B7A9-6D60-F3A9-AA1B-0AEECD1BDD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47" r="2" b="2067"/>
          <a:stretch/>
        </p:blipFill>
        <p:spPr bwMode="auto">
          <a:xfrm>
            <a:off x="20" y="10"/>
            <a:ext cx="6095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0" name="Picture 2" descr="Umayyad Caliphate - Wikipedia">
            <a:extLst>
              <a:ext uri="{FF2B5EF4-FFF2-40B4-BE49-F238E27FC236}">
                <a16:creationId xmlns:a16="http://schemas.microsoft.com/office/drawing/2014/main" id="{D9A8D2EF-4767-5ECA-7D12-68F8DECACC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 bwMode="auto">
          <a:xfrm>
            <a:off x="6096000" y="10"/>
            <a:ext cx="6096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66" name="Rectangle 27665">
            <a:extLst>
              <a:ext uri="{FF2B5EF4-FFF2-40B4-BE49-F238E27FC236}">
                <a16:creationId xmlns:a16="http://schemas.microsoft.com/office/drawing/2014/main" id="{B497CCB5-5FC2-473C-AFCC-2430CEF1D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409915" y="1742916"/>
            <a:ext cx="3372170" cy="3372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68" name="Frame 27667">
            <a:extLst>
              <a:ext uri="{FF2B5EF4-FFF2-40B4-BE49-F238E27FC236}">
                <a16:creationId xmlns:a16="http://schemas.microsoft.com/office/drawing/2014/main" id="{599C8C75-BFDF-44E7-A028-EEB5EDD58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971277" y="1304278"/>
            <a:ext cx="4249446" cy="4249444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F13F6-2F81-85B5-820E-B51E79856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5528" y="4201466"/>
            <a:ext cx="2700944" cy="659993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1200" kern="120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Early group of caliphs that expanded Islamic influence in the Middle East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ECC710-722D-5613-53DA-62D2A154A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858" y="2761554"/>
            <a:ext cx="3618284" cy="1345720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The Umayyads</a:t>
            </a:r>
          </a:p>
        </p:txBody>
      </p:sp>
    </p:spTree>
    <p:extLst>
      <p:ext uri="{BB962C8B-B14F-4D97-AF65-F5344CB8AC3E}">
        <p14:creationId xmlns:p14="http://schemas.microsoft.com/office/powerpoint/2010/main" val="14992436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679" name="Rectangle 2867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806F13-12F8-E1A4-8578-3BF69456E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0407" y="743447"/>
            <a:ext cx="397338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Ibn Rushd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31C44C-2A52-C29A-4FBE-B790C4DB06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0408" y="4629234"/>
            <a:ext cx="3973386" cy="148531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/>
              <a:t>Muslim explorer</a:t>
            </a:r>
          </a:p>
        </p:txBody>
      </p:sp>
      <p:pic>
        <p:nvPicPr>
          <p:cNvPr id="28674" name="Picture 2" descr="Ibn Rushd on Knowledge, Pleasures, and Analogy | Philosmus">
            <a:extLst>
              <a:ext uri="{FF2B5EF4-FFF2-40B4-BE49-F238E27FC236}">
                <a16:creationId xmlns:a16="http://schemas.microsoft.com/office/drawing/2014/main" id="{5128AC72-9B7D-ED5C-C1E3-B43C8B1616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4"/>
          <a:stretch/>
        </p:blipFill>
        <p:spPr bwMode="auto">
          <a:xfrm>
            <a:off x="20" y="10"/>
            <a:ext cx="69928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5111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9439D-04FE-47B1-8112-A8AF2D943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Sufis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BE9F7-3280-7A36-07E7-70CD6079E4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Muslim missionaries </a:t>
            </a:r>
          </a:p>
        </p:txBody>
      </p:sp>
      <p:pic>
        <p:nvPicPr>
          <p:cNvPr id="29698" name="Picture 2" descr="Modern School Education System is Distraction?? | The last kingdom, History  facts, Weird facts">
            <a:extLst>
              <a:ext uri="{FF2B5EF4-FFF2-40B4-BE49-F238E27FC236}">
                <a16:creationId xmlns:a16="http://schemas.microsoft.com/office/drawing/2014/main" id="{DAEEC010-5CEA-B2AA-A51F-4B5790A2CE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6" b="41555"/>
          <a:stretch/>
        </p:blipFill>
        <p:spPr bwMode="auto">
          <a:xfrm>
            <a:off x="2667000" y="2687216"/>
            <a:ext cx="6858000" cy="326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27007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27" name="Rectangle 30726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22" name="Picture 2" descr="The Middle East divide between Sunni and Shia explained in one map | The  Independent | The Independent">
            <a:extLst>
              <a:ext uri="{FF2B5EF4-FFF2-40B4-BE49-F238E27FC236}">
                <a16:creationId xmlns:a16="http://schemas.microsoft.com/office/drawing/2014/main" id="{FB4134FC-784B-0AE2-2E2F-239A5DD0F7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8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9" name="Rectangle 30728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1613EB-DD52-0CD2-686F-52BA1A744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402" y="743447"/>
            <a:ext cx="344576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Sunni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5BE00-1853-86E5-F12C-DA6B75510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5403" y="4629234"/>
            <a:ext cx="3445766" cy="148531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/>
              <a:t>Muslims who believe the Caliphs do not have to descend from Muhammad’s family</a:t>
            </a:r>
          </a:p>
        </p:txBody>
      </p:sp>
    </p:spTree>
    <p:extLst>
      <p:ext uri="{BB962C8B-B14F-4D97-AF65-F5344CB8AC3E}">
        <p14:creationId xmlns:p14="http://schemas.microsoft.com/office/powerpoint/2010/main" val="3528141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51" name="Rectangle 31750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7F98E4-13BD-23EE-0B08-E8C4516C1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Shia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04F5F-D5A1-B1F3-9A41-A5283F742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81" y="4872922"/>
            <a:ext cx="3933306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Muslims who believe the Caliph must be a descendant of Muhammad</a:t>
            </a:r>
          </a:p>
        </p:txBody>
      </p:sp>
      <p:sp>
        <p:nvSpPr>
          <p:cNvPr id="31753" name="Rectangle 3175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755" name="Rectangle 3175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1746" name="Picture 2" descr="The Middle East divide between Sunni and Shia explained in one map | The  Independent | The Independent">
            <a:extLst>
              <a:ext uri="{FF2B5EF4-FFF2-40B4-BE49-F238E27FC236}">
                <a16:creationId xmlns:a16="http://schemas.microsoft.com/office/drawing/2014/main" id="{EFEB923A-1A96-D778-73E0-2BDF72F4F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4608" y="820219"/>
            <a:ext cx="6846363" cy="506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08757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782" name="Rectangle 3278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772" name="Picture 4" descr="The Abbasid Caliphate of Cairo (1261-1517): History and Tradition in the  Mamluk Court - Medievalists.net">
            <a:extLst>
              <a:ext uri="{FF2B5EF4-FFF2-40B4-BE49-F238E27FC236}">
                <a16:creationId xmlns:a16="http://schemas.microsoft.com/office/drawing/2014/main" id="{DB6CC418-C5F3-DB5B-67B6-46A5BEF462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4" r="7339" b="-1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84" name="Rectangle 3278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918657-181B-96AA-9FE2-F445B0F60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Abbasid Empire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45D78-7CB6-B426-B335-9B78C3933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Muslim empire that controlled parts of North Africa, the Middle East and central Asia </a:t>
            </a:r>
          </a:p>
          <a:p>
            <a:r>
              <a:rPr lang="en-US" sz="2000"/>
              <a:t>800-1200</a:t>
            </a:r>
          </a:p>
        </p:txBody>
      </p:sp>
    </p:spTree>
    <p:extLst>
      <p:ext uri="{BB962C8B-B14F-4D97-AF65-F5344CB8AC3E}">
        <p14:creationId xmlns:p14="http://schemas.microsoft.com/office/powerpoint/2010/main" val="42302412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The Rise And Fall Of The Abbasid Dynasty - About History">
            <a:extLst>
              <a:ext uri="{FF2B5EF4-FFF2-40B4-BE49-F238E27FC236}">
                <a16:creationId xmlns:a16="http://schemas.microsoft.com/office/drawing/2014/main" id="{115E647E-430A-B894-7F89-F0F650B937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1" r="-1" b="-1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30B3F4-A8FD-7F47-7E15-20F1D7C2A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402" y="743447"/>
            <a:ext cx="344576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Baghdad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62F5D-EE1E-C566-D1E7-B07009541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5403" y="4629234"/>
            <a:ext cx="3445766" cy="148531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/>
              <a:t>The capital city of the Abbasid Empire </a:t>
            </a:r>
          </a:p>
        </p:txBody>
      </p:sp>
    </p:spTree>
    <p:extLst>
      <p:ext uri="{BB962C8B-B14F-4D97-AF65-F5344CB8AC3E}">
        <p14:creationId xmlns:p14="http://schemas.microsoft.com/office/powerpoint/2010/main" val="23947377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799" name="Rectangle 33798">
            <a:extLst>
              <a:ext uri="{FF2B5EF4-FFF2-40B4-BE49-F238E27FC236}">
                <a16:creationId xmlns:a16="http://schemas.microsoft.com/office/drawing/2014/main" id="{32E62931-8EB4-42BB-BAAB-D8757BE66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FCC1AD-F43D-F2E6-41CB-5B1201C5F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7461" y="728664"/>
            <a:ext cx="4984813" cy="3157080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Sultan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03B50-E3D0-058D-0AE3-B17FC7CF3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7461" y="4072045"/>
            <a:ext cx="4984813" cy="205728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/>
              <a:t>The title given to the Ottoman rulers </a:t>
            </a:r>
          </a:p>
        </p:txBody>
      </p:sp>
      <p:pic>
        <p:nvPicPr>
          <p:cNvPr id="33794" name="Picture 2" descr="Sultan - Wikipedia">
            <a:extLst>
              <a:ext uri="{FF2B5EF4-FFF2-40B4-BE49-F238E27FC236}">
                <a16:creationId xmlns:a16="http://schemas.microsoft.com/office/drawing/2014/main" id="{B85A73B3-377B-D3D1-D674-C53BE8E768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7"/>
          <a:stretch/>
        </p:blipFill>
        <p:spPr bwMode="auto">
          <a:xfrm>
            <a:off x="1" y="10"/>
            <a:ext cx="6005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57922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847" name="Rectangle 3584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842" name="Picture 2" descr="The conquest of Constantinople: The heralding in a new era | Daily Sabah">
            <a:extLst>
              <a:ext uri="{FF2B5EF4-FFF2-40B4-BE49-F238E27FC236}">
                <a16:creationId xmlns:a16="http://schemas.microsoft.com/office/drawing/2014/main" id="{80C1B87F-3F04-6A84-0BF2-EF19DBED8A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6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9" name="Rectangle 3584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C0FB8C-AEC8-10FD-CFD4-33D15FD52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Ottoman Empire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4C579-30CD-7D02-50F6-79DA779F8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The empire that originated from Turkey and conquered the Byznatine Empire</a:t>
            </a:r>
          </a:p>
          <a:p>
            <a:r>
              <a:rPr lang="en-US" sz="2000"/>
              <a:t>Sacked the city of Constantinople</a:t>
            </a:r>
          </a:p>
          <a:p>
            <a:r>
              <a:rPr lang="en-US" sz="2000"/>
              <a:t>Mehmet II and Suleiman were its most famous rulers </a:t>
            </a:r>
          </a:p>
        </p:txBody>
      </p:sp>
    </p:spTree>
    <p:extLst>
      <p:ext uri="{BB962C8B-B14F-4D97-AF65-F5344CB8AC3E}">
        <p14:creationId xmlns:p14="http://schemas.microsoft.com/office/powerpoint/2010/main" val="17568981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58C5F-A2CC-422D-458A-42F882D83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dirty="0"/>
              <a:t>Mehmet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A65DC-125A-2A21-C69F-CC63D8ED7B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en-US" sz="2000"/>
              <a:t>Also known as Mehmet the conqueror</a:t>
            </a:r>
          </a:p>
          <a:p>
            <a:r>
              <a:rPr lang="en-US" sz="2000"/>
              <a:t>Leader of the Ottoman empire when it destroyed the Byzantine empire</a:t>
            </a:r>
          </a:p>
        </p:txBody>
      </p:sp>
      <p:pic>
        <p:nvPicPr>
          <p:cNvPr id="36866" name="Picture 2" descr="Sultan Mehmed II by alikasapoglu on DeviantArt">
            <a:extLst>
              <a:ext uri="{FF2B5EF4-FFF2-40B4-BE49-F238E27FC236}">
                <a16:creationId xmlns:a16="http://schemas.microsoft.com/office/drawing/2014/main" id="{B1B125AF-1C06-2610-8583-2D6A80EA45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5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871" name="Straight Connector 3687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ADD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87529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895" name="Rectangle 3789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445DEC-52B3-0BCC-4180-07FB5E1AC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Suleiman the Great </a:t>
            </a:r>
          </a:p>
        </p:txBody>
      </p:sp>
      <p:pic>
        <p:nvPicPr>
          <p:cNvPr id="37890" name="Picture 2" descr="Suleiman The Magnificent | Наряды, Шестнадцать лет, Сериалы">
            <a:extLst>
              <a:ext uri="{FF2B5EF4-FFF2-40B4-BE49-F238E27FC236}">
                <a16:creationId xmlns:a16="http://schemas.microsoft.com/office/drawing/2014/main" id="{5B492F4E-B88A-2634-995E-8D267A2BF2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" b="1685"/>
          <a:stretch/>
        </p:blipFill>
        <p:spPr bwMode="auto">
          <a:xfrm>
            <a:off x="1" y="10"/>
            <a:ext cx="693639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B1001-643F-7B0D-88E9-E00E2B130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Ruler of the Ottoman empire in the 1500s</a:t>
            </a:r>
          </a:p>
          <a:p>
            <a:r>
              <a:rPr lang="en-US" sz="2000"/>
              <a:t>Organized laws and built many school and mosque throughout the empire</a:t>
            </a:r>
          </a:p>
        </p:txBody>
      </p:sp>
    </p:spTree>
    <p:extLst>
      <p:ext uri="{BB962C8B-B14F-4D97-AF65-F5344CB8AC3E}">
        <p14:creationId xmlns:p14="http://schemas.microsoft.com/office/powerpoint/2010/main" val="23826831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961" name="Rectangle 3896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920" name="Picture 8" descr="10 Things to remember when designing Mosques - RTF | Rethinking The Future">
            <a:extLst>
              <a:ext uri="{FF2B5EF4-FFF2-40B4-BE49-F238E27FC236}">
                <a16:creationId xmlns:a16="http://schemas.microsoft.com/office/drawing/2014/main" id="{8B866D89-E8F7-1E65-6325-4E2DE18025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8" r="4983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63" name="Rectangle 38962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F0D9D2-14F9-0F7F-D5B7-6AAA60AF5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402" y="743447"/>
            <a:ext cx="344576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Mosque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C135F-9761-82E6-7DBD-9E5A97748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5403" y="4629234"/>
            <a:ext cx="3445766" cy="148531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/>
              <a:t>Holy place of worship for Muslims</a:t>
            </a:r>
          </a:p>
        </p:txBody>
      </p:sp>
    </p:spTree>
    <p:extLst>
      <p:ext uri="{BB962C8B-B14F-4D97-AF65-F5344CB8AC3E}">
        <p14:creationId xmlns:p14="http://schemas.microsoft.com/office/powerpoint/2010/main" val="1301702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960" name="Rectangle 3995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942" name="Picture 6" descr="The streets of Jerusalem — 19th century Holy Land Pilgrimage">
            <a:extLst>
              <a:ext uri="{FF2B5EF4-FFF2-40B4-BE49-F238E27FC236}">
                <a16:creationId xmlns:a16="http://schemas.microsoft.com/office/drawing/2014/main" id="{8CEB8E0E-D1D7-8C65-B507-1CEF877D4F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6" r="2724" b="-1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62" name="Rectangle 39961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9F0095-914B-B9CE-5D5D-C3E87BB5B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402" y="743447"/>
            <a:ext cx="344576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Bazaar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1796D-3A52-3DF3-37D1-7364E35BD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5403" y="4629234"/>
            <a:ext cx="3445766" cy="148531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/>
              <a:t>Marketplace in the Muslim world </a:t>
            </a:r>
          </a:p>
        </p:txBody>
      </p:sp>
    </p:spTree>
    <p:extLst>
      <p:ext uri="{BB962C8B-B14F-4D97-AF65-F5344CB8AC3E}">
        <p14:creationId xmlns:p14="http://schemas.microsoft.com/office/powerpoint/2010/main" val="4214717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967" name="Rectangle 40966">
            <a:extLst>
              <a:ext uri="{FF2B5EF4-FFF2-40B4-BE49-F238E27FC236}">
                <a16:creationId xmlns:a16="http://schemas.microsoft.com/office/drawing/2014/main" id="{32E62931-8EB4-42BB-BAAB-D8757BE66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7A3AB2-A236-1EDF-0720-B9594DDF9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7461" y="728664"/>
            <a:ext cx="4984813" cy="3157080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Astrolabe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27048F-8ABF-35CD-A887-AEB698548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7461" y="4072045"/>
            <a:ext cx="4984813" cy="205728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/>
              <a:t>A device used to locate distance and direction to pinpoint location on a map</a:t>
            </a:r>
          </a:p>
        </p:txBody>
      </p:sp>
      <p:pic>
        <p:nvPicPr>
          <p:cNvPr id="40962" name="Picture 2" descr="The Astrolabe - what it is, and how to make one - Basingstoke Makerspace">
            <a:extLst>
              <a:ext uri="{FF2B5EF4-FFF2-40B4-BE49-F238E27FC236}">
                <a16:creationId xmlns:a16="http://schemas.microsoft.com/office/drawing/2014/main" id="{43ED3C1E-23EC-9423-F615-F4FD821056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9" r="-3" b="-3"/>
          <a:stretch/>
        </p:blipFill>
        <p:spPr bwMode="auto">
          <a:xfrm>
            <a:off x="1" y="10"/>
            <a:ext cx="6005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8401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991" name="Rectangle 41990">
            <a:extLst>
              <a:ext uri="{FF2B5EF4-FFF2-40B4-BE49-F238E27FC236}">
                <a16:creationId xmlns:a16="http://schemas.microsoft.com/office/drawing/2014/main" id="{22587ECF-85E9-4393-9D87-8EB6F3F6C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CB2879-540C-C0F2-C257-A6AF6DBCD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37883"/>
            <a:ext cx="4783697" cy="1942810"/>
          </a:xfrm>
        </p:spPr>
        <p:txBody>
          <a:bodyPr anchor="b">
            <a:normAutofit/>
          </a:bodyPr>
          <a:lstStyle/>
          <a:p>
            <a:r>
              <a:rPr lang="en-US" sz="4000"/>
              <a:t>Arabic language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B0328-4C7B-FA03-8B18-DCC610660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686323"/>
            <a:ext cx="4783697" cy="3433583"/>
          </a:xfrm>
        </p:spPr>
        <p:txBody>
          <a:bodyPr>
            <a:normAutofit/>
          </a:bodyPr>
          <a:lstStyle/>
          <a:p>
            <a:r>
              <a:rPr lang="en-US" sz="2000"/>
              <a:t>The language spoken by most of the Muslim world during the middle ages </a:t>
            </a:r>
          </a:p>
        </p:txBody>
      </p:sp>
      <p:pic>
        <p:nvPicPr>
          <p:cNvPr id="41986" name="Picture 2" descr="The Richness of the Arabic Language">
            <a:extLst>
              <a:ext uri="{FF2B5EF4-FFF2-40B4-BE49-F238E27FC236}">
                <a16:creationId xmlns:a16="http://schemas.microsoft.com/office/drawing/2014/main" id="{2FD3D551-36F5-7602-3C83-A30B0FDE0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5280" y="537882"/>
            <a:ext cx="4451663" cy="5582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6460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015" name="Rectangle 43014">
            <a:extLst>
              <a:ext uri="{FF2B5EF4-FFF2-40B4-BE49-F238E27FC236}">
                <a16:creationId xmlns:a16="http://schemas.microsoft.com/office/drawing/2014/main" id="{9875CB60-0ADB-4461-9603-35F613FBE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1770B5-B912-52B3-C401-030E1D119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0374" y="585216"/>
            <a:ext cx="3993426" cy="331234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Algebra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39A99-E217-30D0-10C7-93CC8272F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0374" y="4087144"/>
            <a:ext cx="3993426" cy="204471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type of math that uses equations to solve for solutions </a:t>
            </a:r>
          </a:p>
        </p:txBody>
      </p:sp>
      <p:pic>
        <p:nvPicPr>
          <p:cNvPr id="43010" name="Picture 2" descr="Math - Center for Islamic Study">
            <a:extLst>
              <a:ext uri="{FF2B5EF4-FFF2-40B4-BE49-F238E27FC236}">
                <a16:creationId xmlns:a16="http://schemas.microsoft.com/office/drawing/2014/main" id="{343F2B6B-2212-EEA6-B8C8-54962D06C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364" y="1080026"/>
            <a:ext cx="6809060" cy="4532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49906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039" name="Rectangle 44038">
            <a:extLst>
              <a:ext uri="{FF2B5EF4-FFF2-40B4-BE49-F238E27FC236}">
                <a16:creationId xmlns:a16="http://schemas.microsoft.com/office/drawing/2014/main" id="{9427AF5F-9A0E-42B7-A252-FD64C9885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70ECB5-8B14-1C2F-4B29-D17462E90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6443"/>
          </a:xfrm>
        </p:spPr>
        <p:txBody>
          <a:bodyPr>
            <a:normAutofit/>
          </a:bodyPr>
          <a:lstStyle/>
          <a:p>
            <a:r>
              <a:rPr lang="en-US" sz="4000"/>
              <a:t>Hindu – Arabic Numerals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E4905-2BA6-D8BB-7E26-A5F7D7C26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52774" cy="4303464"/>
          </a:xfrm>
        </p:spPr>
        <p:txBody>
          <a:bodyPr>
            <a:normAutofit/>
          </a:bodyPr>
          <a:lstStyle/>
          <a:p>
            <a:r>
              <a:rPr lang="en-US" sz="2000"/>
              <a:t>Number system used by most of the world today</a:t>
            </a:r>
          </a:p>
          <a:p>
            <a:r>
              <a:rPr lang="en-US" sz="2000"/>
              <a:t>0-9 integers </a:t>
            </a:r>
          </a:p>
        </p:txBody>
      </p:sp>
      <p:pic>
        <p:nvPicPr>
          <p:cNvPr id="44034" name="Picture 2" descr="Hindu-Arabic Numerals: History &amp; How They Revolutionised Mathematics |  HistoryExtra">
            <a:extLst>
              <a:ext uri="{FF2B5EF4-FFF2-40B4-BE49-F238E27FC236}">
                <a16:creationId xmlns:a16="http://schemas.microsoft.com/office/drawing/2014/main" id="{6BE49099-7436-0272-A419-7F138519DF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" r="642" b="-2"/>
          <a:stretch/>
        </p:blipFill>
        <p:spPr bwMode="auto">
          <a:xfrm>
            <a:off x="5183500" y="1904282"/>
            <a:ext cx="6170299" cy="422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9169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063" name="Rectangle 4506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058" name="Picture 2" descr="The Islamic Roots of the Modern Hospital - AramcoWorld">
            <a:extLst>
              <a:ext uri="{FF2B5EF4-FFF2-40B4-BE49-F238E27FC236}">
                <a16:creationId xmlns:a16="http://schemas.microsoft.com/office/drawing/2014/main" id="{1A144EDD-9EB6-A8A9-FD7B-2B0CCF1231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" r="9454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65" name="Rectangle 4506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6DECE5-4216-BDE1-9982-26176C0CF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Medicine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DAD6E-FB3C-27F7-971F-58BE30D2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Treatments used to help with sickness</a:t>
            </a:r>
          </a:p>
          <a:p>
            <a:r>
              <a:rPr lang="en-US" sz="2000"/>
              <a:t>Books were published to help prevent sickness</a:t>
            </a:r>
          </a:p>
          <a:p>
            <a:r>
              <a:rPr lang="en-US" sz="2000"/>
              <a:t>Schools taught medicine to educate doctors</a:t>
            </a:r>
          </a:p>
        </p:txBody>
      </p:sp>
    </p:spTree>
    <p:extLst>
      <p:ext uri="{BB962C8B-B14F-4D97-AF65-F5344CB8AC3E}">
        <p14:creationId xmlns:p14="http://schemas.microsoft.com/office/powerpoint/2010/main" val="9942893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087" name="Rectangle 4608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082" name="Picture 2" descr="One Thousand and One Nights': When East Meets West">
            <a:extLst>
              <a:ext uri="{FF2B5EF4-FFF2-40B4-BE49-F238E27FC236}">
                <a16:creationId xmlns:a16="http://schemas.microsoft.com/office/drawing/2014/main" id="{DEA8E579-8101-5F96-0523-010694C2AB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0" r="12720" b="-1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9" name="Rectangle 4608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874073-820E-A67C-5217-2472CA381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The Thousand and One Nights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5BB40-1209-0546-D15B-4B2109F33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Famous Arabic stories </a:t>
            </a:r>
          </a:p>
          <a:p>
            <a:r>
              <a:rPr lang="en-US" sz="2000"/>
              <a:t>Aladdin is one of the stories in this collection </a:t>
            </a:r>
          </a:p>
        </p:txBody>
      </p:sp>
    </p:spTree>
    <p:extLst>
      <p:ext uri="{BB962C8B-B14F-4D97-AF65-F5344CB8AC3E}">
        <p14:creationId xmlns:p14="http://schemas.microsoft.com/office/powerpoint/2010/main" val="12059267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111" name="Rectangle 471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556D91-D1C2-0A8F-902A-4807C2EA9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Minarets </a:t>
            </a:r>
          </a:p>
        </p:txBody>
      </p:sp>
      <p:pic>
        <p:nvPicPr>
          <p:cNvPr id="47106" name="Picture 2" descr="minaret - Wiktionary">
            <a:extLst>
              <a:ext uri="{FF2B5EF4-FFF2-40B4-BE49-F238E27FC236}">
                <a16:creationId xmlns:a16="http://schemas.microsoft.com/office/drawing/2014/main" id="{FA6B54B8-F01E-936E-A2E5-3A58E58432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48" r="-1" b="-1"/>
          <a:stretch/>
        </p:blipFill>
        <p:spPr bwMode="auto">
          <a:xfrm>
            <a:off x="1" y="10"/>
            <a:ext cx="693639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0B8EC-9D2F-600B-B721-7634D3C8E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Prayer towers at Muslim mosques</a:t>
            </a:r>
          </a:p>
        </p:txBody>
      </p:sp>
    </p:spTree>
    <p:extLst>
      <p:ext uri="{BB962C8B-B14F-4D97-AF65-F5344CB8AC3E}">
        <p14:creationId xmlns:p14="http://schemas.microsoft.com/office/powerpoint/2010/main" val="1495711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135" name="Rectangle 4813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4E9D4C-3F96-962C-8B66-B6CF1D5D4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Taj Mahal </a:t>
            </a:r>
          </a:p>
        </p:txBody>
      </p:sp>
      <p:pic>
        <p:nvPicPr>
          <p:cNvPr id="48130" name="Picture 2" descr="Why the Taj Mahal is at the center of India's cultural wars | CNN">
            <a:extLst>
              <a:ext uri="{FF2B5EF4-FFF2-40B4-BE49-F238E27FC236}">
                <a16:creationId xmlns:a16="http://schemas.microsoft.com/office/drawing/2014/main" id="{1494873B-9E02-190F-EC8C-2CE172F570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2" r="19664" b="-1"/>
          <a:stretch/>
        </p:blipFill>
        <p:spPr bwMode="auto">
          <a:xfrm>
            <a:off x="1" y="10"/>
            <a:ext cx="693639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93360-2B2B-63CB-A458-0195C1ECF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Most famous example of Muslim architecture </a:t>
            </a:r>
          </a:p>
        </p:txBody>
      </p:sp>
    </p:spTree>
    <p:extLst>
      <p:ext uri="{BB962C8B-B14F-4D97-AF65-F5344CB8AC3E}">
        <p14:creationId xmlns:p14="http://schemas.microsoft.com/office/powerpoint/2010/main" val="1646178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164" name="Rectangle 4916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156" name="Picture 4" descr="Hagia Sophia: turning this Turkish treasure into a mosque is at odds with  its Unesco status">
            <a:extLst>
              <a:ext uri="{FF2B5EF4-FFF2-40B4-BE49-F238E27FC236}">
                <a16:creationId xmlns:a16="http://schemas.microsoft.com/office/drawing/2014/main" id="{20DC681A-FA37-6A10-352A-62061BA18F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6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66" name="Rectangle 4916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832C01-6083-340E-0872-1174D2983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Hagia Sophia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676EC-17D1-62F4-78A3-D24B2ADED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Example of European and Muslim architecture</a:t>
            </a:r>
          </a:p>
          <a:p>
            <a:r>
              <a:rPr lang="en-US" sz="2000"/>
              <a:t>Was originally a church, then later a mosque </a:t>
            </a:r>
          </a:p>
        </p:txBody>
      </p:sp>
    </p:spTree>
    <p:extLst>
      <p:ext uri="{BB962C8B-B14F-4D97-AF65-F5344CB8AC3E}">
        <p14:creationId xmlns:p14="http://schemas.microsoft.com/office/powerpoint/2010/main" val="1386452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553</Words>
  <Application>Microsoft Office PowerPoint</Application>
  <PresentationFormat>Widescreen</PresentationFormat>
  <Paragraphs>132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3" baseType="lpstr">
      <vt:lpstr>Arial</vt:lpstr>
      <vt:lpstr>Calibri</vt:lpstr>
      <vt:lpstr>Calibri Light</vt:lpstr>
      <vt:lpstr>Office Theme</vt:lpstr>
      <vt:lpstr>Chapter 5 </vt:lpstr>
      <vt:lpstr>Islam</vt:lpstr>
      <vt:lpstr>Middle East </vt:lpstr>
      <vt:lpstr>Arabia </vt:lpstr>
      <vt:lpstr>Desert </vt:lpstr>
      <vt:lpstr>Peninsula </vt:lpstr>
      <vt:lpstr>Oasis </vt:lpstr>
      <vt:lpstr>isolation</vt:lpstr>
      <vt:lpstr>Nomads </vt:lpstr>
      <vt:lpstr>Herders</vt:lpstr>
      <vt:lpstr>Sheikh </vt:lpstr>
      <vt:lpstr>Arab</vt:lpstr>
      <vt:lpstr>Merchants </vt:lpstr>
      <vt:lpstr>Caravans </vt:lpstr>
      <vt:lpstr>Mecca </vt:lpstr>
      <vt:lpstr>Kaaba </vt:lpstr>
      <vt:lpstr>Allah </vt:lpstr>
      <vt:lpstr>Muhammad </vt:lpstr>
      <vt:lpstr>Muslims </vt:lpstr>
      <vt:lpstr>Madinah </vt:lpstr>
      <vt:lpstr>Islamic state </vt:lpstr>
      <vt:lpstr>Monotheism </vt:lpstr>
      <vt:lpstr>prophet</vt:lpstr>
      <vt:lpstr>The Quran</vt:lpstr>
      <vt:lpstr>The Five Pillars </vt:lpstr>
      <vt:lpstr>Shariah law </vt:lpstr>
      <vt:lpstr>Caliph </vt:lpstr>
      <vt:lpstr>The Umayyads</vt:lpstr>
      <vt:lpstr>Ibn Rushd</vt:lpstr>
      <vt:lpstr>Sufis</vt:lpstr>
      <vt:lpstr>Sunni</vt:lpstr>
      <vt:lpstr>Shia </vt:lpstr>
      <vt:lpstr>Abbasid Empire </vt:lpstr>
      <vt:lpstr>Baghdad</vt:lpstr>
      <vt:lpstr>Sultan </vt:lpstr>
      <vt:lpstr>Ottoman Empire</vt:lpstr>
      <vt:lpstr>Mehmet II</vt:lpstr>
      <vt:lpstr>Suleiman the Great </vt:lpstr>
      <vt:lpstr>Mosque</vt:lpstr>
      <vt:lpstr>Bazaar </vt:lpstr>
      <vt:lpstr>Astrolabe </vt:lpstr>
      <vt:lpstr>Arabic language </vt:lpstr>
      <vt:lpstr>Algebra</vt:lpstr>
      <vt:lpstr>Hindu – Arabic Numerals </vt:lpstr>
      <vt:lpstr>Medicine </vt:lpstr>
      <vt:lpstr>The Thousand and One Nights </vt:lpstr>
      <vt:lpstr>Minarets </vt:lpstr>
      <vt:lpstr>Taj Mahal </vt:lpstr>
      <vt:lpstr>Hagia Sophia </vt:lpstr>
    </vt:vector>
  </TitlesOfParts>
  <Company>Rutherford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 </dc:title>
  <dc:creator>Matthew Kovach</dc:creator>
  <cp:lastModifiedBy>Beverly Richmond</cp:lastModifiedBy>
  <cp:revision>1</cp:revision>
  <dcterms:created xsi:type="dcterms:W3CDTF">2022-10-18T13:19:55Z</dcterms:created>
  <dcterms:modified xsi:type="dcterms:W3CDTF">2022-10-24T14:11:27Z</dcterms:modified>
</cp:coreProperties>
</file>